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Default Extension="wmv" ContentType="video/x-ms-wmv"/>
  <Override PartName="/ppt/presentation.xml" ContentType="application/vnd.openxmlformats-officedocument.presentationml.presentation.main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38.xml" ContentType="application/vnd.openxmlformats-officedocument.presentationml.slide+xml"/>
  <Override PartName="/ppt/slides/slide37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34.xml" ContentType="application/vnd.openxmlformats-officedocument.presentationml.slide+xml"/>
  <Override PartName="/ppt/slides/slide13.xml" ContentType="application/vnd.openxmlformats-officedocument.presentationml.slide+xml"/>
  <Override PartName="/ppt/slides/slide32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33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31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theme/theme5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4.xml" ContentType="application/vnd.openxmlformats-officedocument.customXml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5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42"/>
  </p:notesMasterIdLst>
  <p:handoutMasterIdLst>
    <p:handoutMasterId r:id="rId43"/>
  </p:handoutMasterIdLst>
  <p:sldIdLst>
    <p:sldId id="256" r:id="rId4"/>
    <p:sldId id="257" r:id="rId5"/>
    <p:sldId id="258" r:id="rId6"/>
    <p:sldId id="301" r:id="rId7"/>
    <p:sldId id="302" r:id="rId8"/>
    <p:sldId id="298" r:id="rId9"/>
    <p:sldId id="299" r:id="rId10"/>
    <p:sldId id="300" r:id="rId11"/>
    <p:sldId id="280" r:id="rId12"/>
    <p:sldId id="259" r:id="rId13"/>
    <p:sldId id="284" r:id="rId14"/>
    <p:sldId id="273" r:id="rId15"/>
    <p:sldId id="263" r:id="rId16"/>
    <p:sldId id="274" r:id="rId17"/>
    <p:sldId id="275" r:id="rId18"/>
    <p:sldId id="276" r:id="rId19"/>
    <p:sldId id="303" r:id="rId20"/>
    <p:sldId id="277" r:id="rId21"/>
    <p:sldId id="278" r:id="rId22"/>
    <p:sldId id="286" r:id="rId23"/>
    <p:sldId id="304" r:id="rId24"/>
    <p:sldId id="287" r:id="rId25"/>
    <p:sldId id="288" r:id="rId26"/>
    <p:sldId id="289" r:id="rId27"/>
    <p:sldId id="290" r:id="rId28"/>
    <p:sldId id="291" r:id="rId29"/>
    <p:sldId id="292" r:id="rId30"/>
    <p:sldId id="294" r:id="rId31"/>
    <p:sldId id="296" r:id="rId32"/>
    <p:sldId id="262" r:id="rId33"/>
    <p:sldId id="264" r:id="rId34"/>
    <p:sldId id="265" r:id="rId35"/>
    <p:sldId id="266" r:id="rId36"/>
    <p:sldId id="267" r:id="rId37"/>
    <p:sldId id="268" r:id="rId38"/>
    <p:sldId id="269" r:id="rId39"/>
    <p:sldId id="271" r:id="rId40"/>
    <p:sldId id="272" r:id="rId41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1"/>
    </p:cViewPr>
  </p:sorterViewPr>
  <p:notesViewPr>
    <p:cSldViewPr>
      <p:cViewPr varScale="1">
        <p:scale>
          <a:sx n="89" d="100"/>
          <a:sy n="89" d="100"/>
        </p:scale>
        <p:origin x="-3787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50" Type="http://schemas.openxmlformats.org/officeDocument/2006/relationships/customXml" Target="../customXml/item3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customXml" Target="../customXml/item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presProps" Target="presProps.xml"/><Relationship Id="rId52" Type="http://schemas.openxmlformats.org/officeDocument/2006/relationships/customXml" Target="../customXml/item5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handoutMaster" Target="handoutMasters/handoutMaster1.xml"/><Relationship Id="rId48" Type="http://schemas.openxmlformats.org/officeDocument/2006/relationships/customXml" Target="../customXml/item1.xml"/><Relationship Id="rId8" Type="http://schemas.openxmlformats.org/officeDocument/2006/relationships/slide" Target="slides/slide5.xml"/><Relationship Id="rId51" Type="http://schemas.openxmlformats.org/officeDocument/2006/relationships/customXml" Target="../customXml/item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heme" Target="theme/theme1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theme" Target="../theme/theme5.xml"/><Relationship Id="rId5" Type="http://schemas.openxmlformats.org/officeDocument/2006/relationships/image" Target="../media/image4.jpg"/><Relationship Id="rId4" Type="http://schemas.openxmlformats.org/officeDocument/2006/relationships/image" Target="../media/image1.jpg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1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2411760"/>
            <a:ext cx="1325880" cy="388620"/>
          </a:xfrm>
          <a:prstGeom prst="rect">
            <a:avLst/>
          </a:prstGeom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624" y="3491880"/>
            <a:ext cx="922020" cy="1097280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776" y="3851920"/>
            <a:ext cx="777240" cy="914400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0" y="5004048"/>
            <a:ext cx="1272540" cy="1127760"/>
          </a:xfrm>
          <a:prstGeom prst="rect">
            <a:avLst/>
          </a:prstGeom>
        </p:spPr>
      </p:pic>
      <p:pic>
        <p:nvPicPr>
          <p:cNvPr id="16" name="1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96" y="0"/>
            <a:ext cx="1325880" cy="388620"/>
          </a:xfrm>
          <a:prstGeom prst="rect">
            <a:avLst/>
          </a:prstGeom>
        </p:spPr>
      </p:pic>
      <p:sp>
        <p:nvSpPr>
          <p:cNvPr id="18" name="17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9390" y="17092"/>
            <a:ext cx="1325880" cy="38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16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C63FF-0C33-41C9-A37D-8056628E07EE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F49D01-ADC8-4F77-9355-83E40893B26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2014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 smtClean="0"/>
              <a:t>Haga clic para modificar el estilo de subtítulo del patrón</a:t>
            </a:r>
            <a:endParaRPr lang="es-ES" dirty="0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195736" y="6237312"/>
            <a:ext cx="5328592" cy="628179"/>
          </a:xfrm>
        </p:spPr>
        <p:txBody>
          <a:bodyPr/>
          <a:lstStyle/>
          <a:p>
            <a:r>
              <a:rPr lang="es-ES" dirty="0" smtClean="0"/>
              <a:t>SISTEMAS ELECTRICÓS DE POTENCIA</a:t>
            </a:r>
          </a:p>
          <a:p>
            <a:r>
              <a:rPr lang="es-ES" dirty="0" smtClean="0"/>
              <a:t>PROYECTO GEF SEE4RALL – Energías Renovable</a:t>
            </a:r>
          </a:p>
          <a:p>
            <a:r>
              <a:rPr lang="es-ES" dirty="0" smtClean="0"/>
              <a:t>Formulación de programa y plan de formación para una diversidad de beneficiarios</a:t>
            </a:r>
            <a:endParaRPr lang="es-ES" dirty="0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762" y="6309360"/>
            <a:ext cx="4259580" cy="5486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DAF069E-1FED-4F0D-BF83-37F5A43A22B3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F7AF8E0-1E66-46FD-92F1-C8A64E008A9B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4443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3186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57871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90133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46757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1128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7792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71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2FBC75D-352D-4B63-AFF0-70EF305BDD7A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20470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1494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6534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3916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FD200-13EF-43E8-A0FE-74556A132C43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24221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EAFAE-0CF9-410F-8703-F5FD3BA70AAC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32962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055E7-24AA-4EBB-AEFC-E594AA29D749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8192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A610F-8024-4CCF-994C-07FC59EF3015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79296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A4B68-9BAD-45C3-9C42-A4E9A0C41827}" type="datetime1">
              <a:rPr lang="es-ES" smtClean="0"/>
              <a:t>30/10/2018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184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C9CE7-0A56-419A-9201-05CCFAC0255F}" type="datetime1">
              <a:rPr lang="es-ES" smtClean="0"/>
              <a:t>30/10/2018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3888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A3BBB30-A2E8-46C5-88A3-118A1E274EF1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1B977-E319-4B6D-94DD-C8719EE12D19}" type="datetime1">
              <a:rPr lang="es-ES" smtClean="0"/>
              <a:t>30/10/2018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4225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7DEBA-3B45-49D7-8DEF-87BC7E1268A1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156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132F7-35F2-4379-AC73-EAC4930D43F9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462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2A61BE-1C59-456C-AC29-8C77223C68D3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0385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5CA397-95D8-4FF5-801A-93336D40235C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30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6D5D019-6F1B-436F-80EE-F9027E9C39CD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B48ABFF-DB7C-4316-A53F-D973D5896ABD}" type="datetime1">
              <a:rPr lang="es-ES" smtClean="0"/>
              <a:t>30/10/2018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18B6BC-8670-40D3-9CB9-8254705BFE7C}" type="datetime1">
              <a:rPr lang="es-ES" smtClean="0"/>
              <a:t>30/10/2018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45AB76-79C3-4A7B-961C-E0CCB38751CD}" type="datetime1">
              <a:rPr lang="es-ES" smtClean="0"/>
              <a:t>30/10/2018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4C2055-88FE-474B-B558-D8E1ED07838F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B02537-383E-4129-9448-9C320CD8DF25}" type="datetime1">
              <a:rPr lang="es-ES" smtClean="0"/>
              <a:t>30/10/2018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195736" y="6329213"/>
            <a:ext cx="5328592" cy="62817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dirty="0" smtClean="0"/>
              <a:t>SISTEMA ELECTRICO DE POTENCIA</a:t>
            </a:r>
          </a:p>
          <a:p>
            <a:r>
              <a:rPr lang="es-ES" dirty="0" smtClean="0"/>
              <a:t>PROYECTO GEF SEE4RALL – </a:t>
            </a:r>
            <a:r>
              <a:rPr lang="es-ES" dirty="0" err="1" smtClean="0"/>
              <a:t>Energias</a:t>
            </a:r>
            <a:r>
              <a:rPr lang="es-ES" dirty="0" smtClean="0"/>
              <a:t> Renovable</a:t>
            </a:r>
          </a:p>
          <a:p>
            <a:r>
              <a:rPr lang="es-ES" dirty="0" smtClean="0"/>
              <a:t>Formulación de programa y plan de formación para una diversidad de beneficiarios</a:t>
            </a:r>
          </a:p>
          <a:p>
            <a:endParaRPr lang="es-ES" dirty="0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E84143-1259-4ECC-BFCC-845F5AC40C11}" type="slidenum">
              <a:rPr lang="es-ES" smtClean="0"/>
              <a:t>‹Nº›</a:t>
            </a:fld>
            <a:endParaRPr lang="es-ES"/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49280"/>
            <a:ext cx="777240" cy="9144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93" y="6469380"/>
            <a:ext cx="1325880" cy="388620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60"/>
            <a:ext cx="922020" cy="1097280"/>
          </a:xfrm>
          <a:prstGeom prst="rect">
            <a:avLst/>
          </a:prstGeom>
        </p:spPr>
      </p:pic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1460" y="6220"/>
            <a:ext cx="1272540" cy="1127760"/>
          </a:xfrm>
          <a:prstGeom prst="rect">
            <a:avLst/>
          </a:prstGeom>
        </p:spPr>
      </p:pic>
      <p:pic>
        <p:nvPicPr>
          <p:cNvPr id="12" name="11 Imagen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520" y="6330831"/>
            <a:ext cx="1554480" cy="51054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FCE3D-3401-4968-9BA2-DBDBE6BEAD24}" type="datetimeFigureOut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E8EBD9-836C-479B-B58B-DD0E367A7A0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9923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2BBF5-B516-4866-BEFC-63C3C1CFFB80}" type="datetime1">
              <a:rPr lang="es-ES" smtClean="0"/>
              <a:t>30/10/2018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116CF-27A1-4309-AEA0-103013FDD9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7098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globalsolaratlas.info/" TargetMode="Externa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0" y="980728"/>
            <a:ext cx="9144000" cy="4248472"/>
          </a:xfrm>
        </p:spPr>
        <p:txBody>
          <a:bodyPr>
            <a:normAutofit fontScale="90000"/>
          </a:bodyPr>
          <a:lstStyle/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/>
              <a:t/>
            </a:r>
            <a:br>
              <a:rPr lang="es-ES" b="1" dirty="0"/>
            </a:br>
            <a:r>
              <a:rPr lang="es-ES" b="1" dirty="0">
                <a:solidFill>
                  <a:srgbClr val="002060"/>
                </a:solidFill>
              </a:rPr>
              <a:t>PROYECTO GEF SEE4RALL – </a:t>
            </a:r>
            <a:r>
              <a:rPr lang="es-ES" b="1" dirty="0" err="1">
                <a:solidFill>
                  <a:srgbClr val="002060"/>
                </a:solidFill>
              </a:rPr>
              <a:t>Energias</a:t>
            </a:r>
            <a:r>
              <a:rPr lang="es-ES" b="1" dirty="0">
                <a:solidFill>
                  <a:srgbClr val="002060"/>
                </a:solidFill>
              </a:rPr>
              <a:t> Renovable</a:t>
            </a:r>
            <a:br>
              <a:rPr lang="es-ES" b="1" dirty="0">
                <a:solidFill>
                  <a:srgbClr val="002060"/>
                </a:solidFill>
              </a:rPr>
            </a:br>
            <a:r>
              <a:rPr lang="es-ES" b="1" dirty="0" smtClean="0">
                <a:solidFill>
                  <a:srgbClr val="002060"/>
                </a:solidFill>
              </a:rPr>
              <a:t/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sz="3600" b="1" dirty="0" smtClean="0">
                <a:solidFill>
                  <a:srgbClr val="002060"/>
                </a:solidFill>
              </a:rPr>
              <a:t>Formulación </a:t>
            </a:r>
            <a:r>
              <a:rPr lang="es-ES" sz="3600" b="1" dirty="0">
                <a:solidFill>
                  <a:srgbClr val="002060"/>
                </a:solidFill>
              </a:rPr>
              <a:t>de programa y plan de formación para </a:t>
            </a:r>
            <a:r>
              <a:rPr lang="es-ES" sz="3600" b="1" dirty="0" smtClean="0">
                <a:solidFill>
                  <a:srgbClr val="002060"/>
                </a:solidFill>
              </a:rPr>
              <a:t>una diversidad de beneficiarios</a:t>
            </a:r>
            <a:br>
              <a:rPr lang="es-ES" sz="3600" b="1" dirty="0" smtClean="0">
                <a:solidFill>
                  <a:srgbClr val="002060"/>
                </a:solidFill>
              </a:rPr>
            </a:br>
            <a:r>
              <a:rPr lang="es-ES" b="1" dirty="0">
                <a:solidFill>
                  <a:srgbClr val="002060"/>
                </a:solidFill>
              </a:rPr>
              <a:t/>
            </a:r>
            <a:br>
              <a:rPr lang="es-ES" b="1" dirty="0">
                <a:solidFill>
                  <a:srgbClr val="002060"/>
                </a:solidFill>
              </a:rPr>
            </a:br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r>
              <a:rPr lang="es-ES" dirty="0"/>
              <a:t/>
            </a:r>
            <a:br>
              <a:rPr lang="es-ES" dirty="0"/>
            </a:b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18344" y="3020960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dirty="0"/>
              <a:t>Zona de Convergencia Intertropical (ZCIT</a:t>
            </a:r>
            <a:r>
              <a:rPr lang="es-ES" sz="3600" dirty="0" smtClean="0"/>
              <a:t>)</a:t>
            </a:r>
          </a:p>
          <a:p>
            <a:endParaRPr lang="es-ES" sz="3600" dirty="0"/>
          </a:p>
          <a:p>
            <a:r>
              <a:rPr lang="es-ES" sz="3600" dirty="0" smtClean="0"/>
              <a:t>La </a:t>
            </a:r>
            <a:r>
              <a:rPr lang="es-ES" sz="3600" b="1" dirty="0"/>
              <a:t>ITCZ no es uniforme ni continua</a:t>
            </a:r>
            <a:r>
              <a:rPr lang="es-ES" sz="3600" dirty="0"/>
              <a:t>, se puede interrumpir y su grosor variar de un sitio a otro, también su comportamiento en zonas marítimas y continentales. Esta franja </a:t>
            </a:r>
            <a:r>
              <a:rPr lang="es-ES" sz="3600" b="1" dirty="0"/>
              <a:t>se desplaza </a:t>
            </a:r>
            <a:r>
              <a:rPr lang="es-ES" sz="3600" dirty="0"/>
              <a:t>estacionalmente, situándose más al norte en verano.</a:t>
            </a:r>
          </a:p>
        </p:txBody>
      </p:sp>
    </p:spTree>
    <p:extLst>
      <p:ext uri="{BB962C8B-B14F-4D97-AF65-F5344CB8AC3E}">
        <p14:creationId xmlns:p14="http://schemas.microsoft.com/office/powerpoint/2010/main" val="423806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5" name="4 Imagen" descr="Resultado de imagen de Zona Intertropical de Convergenci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9073008" cy="4032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92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2" name="Animacio ZCIT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052736"/>
            <a:ext cx="8460432" cy="478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68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2" name="Inter Tropical Convergence Zone (ITCZ)   Full Explanati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756327.273399999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1256276"/>
            <a:ext cx="8496944" cy="474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59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sp>
        <p:nvSpPr>
          <p:cNvPr id="3" name="AutoShape 2" descr="Resultado de imagen de ITCZ Inter Tropical Convergence Zon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5" name="AutoShape 4" descr="Resultado de imagen de ITCZ Inter Tropical Convergence Zon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6" name="AutoShape 6" descr="Resultado de imagen de ITCZ Inter Tropical Convergence Zone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7" name="6 Imagen" descr="Imagen relacionad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992" y="1226185"/>
            <a:ext cx="5708015" cy="44056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231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3" name="2 Imagen" descr="https://meteoglosario.aemet.es/objetos/mediums/333/333_464135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711007"/>
            <a:ext cx="6096000" cy="3435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00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3" name="Picture 2" descr="Resultado de imagen de Zona Intertropical de Convergencia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44824"/>
            <a:ext cx="5612130" cy="315658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18600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3568" y="3399135"/>
            <a:ext cx="7772400" cy="1470025"/>
          </a:xfrm>
        </p:spPr>
        <p:txBody>
          <a:bodyPr>
            <a:noAutofit/>
          </a:bodyPr>
          <a:lstStyle/>
          <a:p>
            <a:r>
              <a:rPr lang="es-ES" sz="2800" b="1" dirty="0"/>
              <a:t>La nubosidad media horaria es alta durante todo el </a:t>
            </a:r>
            <a:r>
              <a:rPr lang="es-ES" sz="2800" b="1" dirty="0" smtClean="0"/>
              <a:t>año</a:t>
            </a:r>
            <a:r>
              <a:rPr lang="es-ES" sz="2800" b="1" dirty="0"/>
              <a:t>, sobre todo en el horario de la tarde y en </a:t>
            </a:r>
            <a:r>
              <a:rPr lang="es-ES" sz="2800" b="1" dirty="0" smtClean="0"/>
              <a:t>el periodo </a:t>
            </a:r>
            <a:r>
              <a:rPr lang="es-ES" sz="2800" b="1" dirty="0"/>
              <a:t>lluvioso. </a:t>
            </a:r>
            <a:r>
              <a:rPr lang="es-ES" sz="2800" b="1" dirty="0" smtClean="0"/>
              <a:t/>
            </a:r>
            <a:br>
              <a:rPr lang="es-ES" sz="2800" b="1" dirty="0" smtClean="0"/>
            </a:br>
            <a:r>
              <a:rPr lang="es-ES" sz="2800" b="1" dirty="0" smtClean="0"/>
              <a:t/>
            </a:r>
            <a:br>
              <a:rPr lang="es-ES" sz="2800" b="1" dirty="0" smtClean="0"/>
            </a:br>
            <a:r>
              <a:rPr lang="es-ES" sz="2800" b="1" dirty="0" smtClean="0"/>
              <a:t>En </a:t>
            </a:r>
            <a:r>
              <a:rPr lang="es-ES" sz="2800" b="1" dirty="0"/>
              <a:t>la isla de </a:t>
            </a:r>
            <a:r>
              <a:rPr lang="es-ES" sz="2800" b="1" dirty="0" err="1"/>
              <a:t>Bioko</a:t>
            </a:r>
            <a:r>
              <a:rPr lang="es-ES" sz="2800" b="1" dirty="0"/>
              <a:t> predomina el cielo mayormente nublado (de 5 a 8 octavos de </a:t>
            </a:r>
            <a:r>
              <a:rPr lang="es-ES" sz="2800" b="1" dirty="0" smtClean="0"/>
              <a:t>cielo cubierto</a:t>
            </a:r>
            <a:r>
              <a:rPr lang="es-ES" sz="2800" b="1" dirty="0"/>
              <a:t>) en todo el ano.</a:t>
            </a:r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180528" y="446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u="sng" dirty="0" smtClean="0">
                <a:solidFill>
                  <a:schemeClr val="tx2"/>
                </a:solidFill>
              </a:rPr>
              <a:t>GUINEA ECUATORIAL</a:t>
            </a:r>
          </a:p>
          <a:p>
            <a:r>
              <a:rPr lang="es-ES" b="1" u="sng" dirty="0" smtClean="0">
                <a:solidFill>
                  <a:schemeClr val="tx2"/>
                </a:solidFill>
              </a:rPr>
              <a:t>NUBOSIDAD:</a:t>
            </a:r>
            <a:br>
              <a:rPr lang="es-ES" b="1" u="sng" dirty="0" smtClean="0">
                <a:solidFill>
                  <a:schemeClr val="tx2"/>
                </a:solidFill>
              </a:rPr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1840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sp>
        <p:nvSpPr>
          <p:cNvPr id="2" name="1 Rectángulo"/>
          <p:cNvSpPr/>
          <p:nvPr/>
        </p:nvSpPr>
        <p:spPr>
          <a:xfrm>
            <a:off x="0" y="1280451"/>
            <a:ext cx="40486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u="sng" dirty="0">
                <a:hlinkClick r:id="rId2"/>
              </a:rPr>
              <a:t>https://globalsolaratlas.info/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646450"/>
            <a:ext cx="6675040" cy="46719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0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08720"/>
            <a:ext cx="7759700" cy="528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0022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1 Título"/>
          <p:cNvSpPr txBox="1">
            <a:spLocks/>
          </p:cNvSpPr>
          <p:nvPr/>
        </p:nvSpPr>
        <p:spPr>
          <a:xfrm>
            <a:off x="0" y="980728"/>
            <a:ext cx="9144000" cy="42484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/>
              <a:t/>
            </a:r>
            <a:br>
              <a:rPr lang="es-ES" b="1" dirty="0" smtClean="0"/>
            </a:br>
            <a:r>
              <a:rPr lang="es-ES" b="1" dirty="0" smtClean="0">
                <a:solidFill>
                  <a:srgbClr val="002060"/>
                </a:solidFill>
              </a:rPr>
              <a:t/>
            </a:r>
            <a:br>
              <a:rPr lang="es-ES" b="1" dirty="0" smtClean="0">
                <a:solidFill>
                  <a:srgbClr val="002060"/>
                </a:solidFill>
              </a:rPr>
            </a:br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r>
              <a:rPr lang="es-ES" dirty="0" smtClean="0"/>
              <a:t/>
            </a:r>
            <a:br>
              <a:rPr lang="es-ES" dirty="0" smtClean="0"/>
            </a:b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00137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180528" y="446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u="sng" dirty="0" smtClean="0">
                <a:solidFill>
                  <a:schemeClr val="tx2"/>
                </a:solidFill>
              </a:rPr>
              <a:t>GUINEA ECUATORIAL</a:t>
            </a:r>
            <a:br>
              <a:rPr lang="es-ES" b="1" u="sng" dirty="0" smtClean="0">
                <a:solidFill>
                  <a:schemeClr val="tx2"/>
                </a:solidFill>
              </a:rPr>
            </a:br>
            <a:r>
              <a:rPr lang="es-ES" b="1" u="sng" dirty="0" smtClean="0">
                <a:solidFill>
                  <a:schemeClr val="tx2"/>
                </a:solidFill>
              </a:rPr>
              <a:t>Distribución temporal y espacial de las precipitaciones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3761"/>
            <a:ext cx="9144000" cy="411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8124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 descr="Resultado de imagen de pluviome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60848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 Título"/>
          <p:cNvSpPr txBox="1">
            <a:spLocks/>
          </p:cNvSpPr>
          <p:nvPr/>
        </p:nvSpPr>
        <p:spPr>
          <a:xfrm>
            <a:off x="-180528" y="446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u="sng" dirty="0" smtClean="0">
                <a:solidFill>
                  <a:schemeClr val="tx2"/>
                </a:solidFill>
              </a:rPr>
              <a:t>GUINEA ECUATORIAL</a:t>
            </a:r>
            <a:br>
              <a:rPr lang="es-ES" b="1" u="sng" dirty="0" smtClean="0">
                <a:solidFill>
                  <a:schemeClr val="tx2"/>
                </a:solidFill>
              </a:rPr>
            </a:br>
            <a:r>
              <a:rPr lang="es-ES" b="1" u="sng" dirty="0" smtClean="0">
                <a:solidFill>
                  <a:schemeClr val="tx2"/>
                </a:solidFill>
              </a:rPr>
              <a:t>Distribución temporal y espacial de las precipitaciones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524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80528" y="260648"/>
            <a:ext cx="9144000" cy="1872208"/>
          </a:xfrm>
        </p:spPr>
        <p:txBody>
          <a:bodyPr>
            <a:normAutofit fontScale="90000"/>
          </a:bodyPr>
          <a:lstStyle/>
          <a:p>
            <a:r>
              <a:rPr lang="es-ES" b="1" u="sng" dirty="0" smtClean="0">
                <a:solidFill>
                  <a:schemeClr val="tx2"/>
                </a:solidFill>
              </a:rPr>
              <a:t>GUINEA ECUATORIAL</a:t>
            </a:r>
            <a:br>
              <a:rPr lang="es-ES" b="1" u="sng" dirty="0" smtClean="0">
                <a:solidFill>
                  <a:schemeClr val="tx2"/>
                </a:solidFill>
              </a:rPr>
            </a:br>
            <a:r>
              <a:rPr lang="es-ES" b="1" u="sng" dirty="0">
                <a:solidFill>
                  <a:schemeClr val="tx2"/>
                </a:solidFill>
              </a:rPr>
              <a:t>CLIMA</a:t>
            </a:r>
            <a:br>
              <a:rPr lang="es-ES" b="1" u="sng" dirty="0">
                <a:solidFill>
                  <a:schemeClr val="tx2"/>
                </a:solidFill>
              </a:rPr>
            </a:br>
            <a:r>
              <a:rPr lang="es-ES" b="1" u="sng" dirty="0">
                <a:solidFill>
                  <a:schemeClr val="tx2"/>
                </a:solidFill>
              </a:rPr>
              <a:t>Distribución temporal y espacial de las precipitaciones</a:t>
            </a:r>
            <a:endParaRPr lang="es-ES" dirty="0"/>
          </a:p>
        </p:txBody>
      </p:sp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492896"/>
            <a:ext cx="631825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92503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80528" y="260648"/>
            <a:ext cx="9144000" cy="1872208"/>
          </a:xfrm>
        </p:spPr>
        <p:txBody>
          <a:bodyPr>
            <a:normAutofit fontScale="90000"/>
          </a:bodyPr>
          <a:lstStyle/>
          <a:p>
            <a:r>
              <a:rPr lang="es-ES" b="1" u="sng" dirty="0" smtClean="0">
                <a:solidFill>
                  <a:schemeClr val="tx2"/>
                </a:solidFill>
              </a:rPr>
              <a:t>GUINEA ECUATORIAL</a:t>
            </a:r>
            <a:br>
              <a:rPr lang="es-ES" b="1" u="sng" dirty="0" smtClean="0">
                <a:solidFill>
                  <a:schemeClr val="tx2"/>
                </a:solidFill>
              </a:rPr>
            </a:br>
            <a:r>
              <a:rPr lang="es-ES" b="1" u="sng" dirty="0">
                <a:solidFill>
                  <a:schemeClr val="tx2"/>
                </a:solidFill>
              </a:rPr>
              <a:t>CLIMA</a:t>
            </a:r>
            <a:br>
              <a:rPr lang="es-ES" b="1" u="sng" dirty="0">
                <a:solidFill>
                  <a:schemeClr val="tx2"/>
                </a:solidFill>
              </a:rPr>
            </a:br>
            <a:r>
              <a:rPr lang="es-ES" b="1" u="sng" dirty="0">
                <a:solidFill>
                  <a:schemeClr val="tx2"/>
                </a:solidFill>
              </a:rPr>
              <a:t>Distribución temporal y espacial de las precipitaciones</a:t>
            </a:r>
            <a:endParaRPr lang="es-ES" dirty="0"/>
          </a:p>
        </p:txBody>
      </p:sp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631" y="2492896"/>
            <a:ext cx="6140450" cy="35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207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180528" y="44624"/>
            <a:ext cx="9144000" cy="1872208"/>
          </a:xfrm>
        </p:spPr>
        <p:txBody>
          <a:bodyPr>
            <a:normAutofit fontScale="90000"/>
          </a:bodyPr>
          <a:lstStyle/>
          <a:p>
            <a:r>
              <a:rPr lang="es-ES" b="1" u="sng" dirty="0" smtClean="0">
                <a:solidFill>
                  <a:schemeClr val="tx2"/>
                </a:solidFill>
              </a:rPr>
              <a:t>GUINEA ECUATORIAL</a:t>
            </a:r>
            <a:br>
              <a:rPr lang="es-ES" b="1" u="sng" dirty="0" smtClean="0">
                <a:solidFill>
                  <a:schemeClr val="tx2"/>
                </a:solidFill>
              </a:rPr>
            </a:br>
            <a:r>
              <a:rPr lang="es-ES" b="1" u="sng" dirty="0" smtClean="0">
                <a:solidFill>
                  <a:schemeClr val="tx2"/>
                </a:solidFill>
              </a:rPr>
              <a:t>Distribución </a:t>
            </a:r>
            <a:r>
              <a:rPr lang="es-ES" b="1" u="sng" dirty="0">
                <a:solidFill>
                  <a:schemeClr val="tx2"/>
                </a:solidFill>
              </a:rPr>
              <a:t>temporal y espacial de las precipitaciones</a:t>
            </a:r>
            <a:endParaRPr lang="es-ES" dirty="0"/>
          </a:p>
        </p:txBody>
      </p:sp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8" y="1932384"/>
            <a:ext cx="67564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2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78" y="1983184"/>
            <a:ext cx="6711950" cy="490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180528" y="446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u="sng" smtClean="0">
                <a:solidFill>
                  <a:schemeClr val="tx2"/>
                </a:solidFill>
              </a:rPr>
              <a:t>GUINEA ECUATORIAL</a:t>
            </a:r>
            <a:br>
              <a:rPr lang="es-ES" b="1" u="sng" smtClean="0">
                <a:solidFill>
                  <a:schemeClr val="tx2"/>
                </a:solidFill>
              </a:rPr>
            </a:br>
            <a:r>
              <a:rPr lang="es-ES" b="1" u="sng" smtClean="0">
                <a:solidFill>
                  <a:schemeClr val="tx2"/>
                </a:solidFill>
              </a:rPr>
              <a:t>Distribución temporal y espacial de las precipitaciones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048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180528" y="446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u="sng" smtClean="0">
                <a:solidFill>
                  <a:schemeClr val="tx2"/>
                </a:solidFill>
              </a:rPr>
              <a:t>GUINEA ECUATORIAL</a:t>
            </a:r>
            <a:br>
              <a:rPr lang="es-ES" b="1" u="sng" smtClean="0">
                <a:solidFill>
                  <a:schemeClr val="tx2"/>
                </a:solidFill>
              </a:rPr>
            </a:br>
            <a:r>
              <a:rPr lang="es-ES" b="1" u="sng" smtClean="0">
                <a:solidFill>
                  <a:schemeClr val="tx2"/>
                </a:solidFill>
              </a:rPr>
              <a:t>Distribución temporal y espacial de las precipitaciones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18134"/>
            <a:ext cx="6838950" cy="466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1015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180528" y="446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u="sng" smtClean="0">
                <a:solidFill>
                  <a:schemeClr val="tx2"/>
                </a:solidFill>
              </a:rPr>
              <a:t>GUINEA ECUATORIAL</a:t>
            </a:r>
            <a:br>
              <a:rPr lang="es-ES" b="1" u="sng" smtClean="0">
                <a:solidFill>
                  <a:schemeClr val="tx2"/>
                </a:solidFill>
              </a:rPr>
            </a:br>
            <a:r>
              <a:rPr lang="es-ES" b="1" u="sng" smtClean="0">
                <a:solidFill>
                  <a:schemeClr val="tx2"/>
                </a:solidFill>
              </a:rPr>
              <a:t>Distribución temporal y espacial de las precipitaciones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19734"/>
            <a:ext cx="6794500" cy="456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095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180528" y="446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u="sng" dirty="0" smtClean="0">
                <a:solidFill>
                  <a:schemeClr val="tx2"/>
                </a:solidFill>
              </a:rPr>
              <a:t>GUINEA ECUATORIAL</a:t>
            </a:r>
          </a:p>
          <a:p>
            <a:r>
              <a:rPr lang="es-ES" b="1" u="sng" dirty="0" smtClean="0">
                <a:solidFill>
                  <a:schemeClr val="tx2"/>
                </a:solidFill>
              </a:rPr>
              <a:t>VIENTOS:</a:t>
            </a:r>
            <a:br>
              <a:rPr lang="es-ES" b="1" u="sng" dirty="0" smtClean="0">
                <a:solidFill>
                  <a:schemeClr val="tx2"/>
                </a:solidFill>
              </a:rPr>
            </a:b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628799"/>
            <a:ext cx="4076700" cy="477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0968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data:image/png;base64,iVBORw0KGgoAAAANSUhEUgAAB44AAAPmCAYAAAAbibIhAAAgAElEQVR4XuzZQREAAAjDMObfNEIaHJDbrztHgAABAgQIECBAgAABAgQIECBAgAABAgQIECBAgAABAmmBpb/3PAECBAgQIECAAAECBAgQIECAAAECBAgQIECAAAECBAiccGwE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WSAT/oAACAASURBVA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mz+9GAAAIABJREFU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ICAcGwDBAgQIECAAAECBAgQIECAAAECBAgQIECAAAECBAgQiAsIx/EBeJ8AAQIECBAgQIAAAQIECBAgQIAAAQIECBAgQIAAAQLCsQ0QIECAAAECBAgQIECAAAECBAgQIECAAAECBAgQIEAgLiAcxwfgfQIECBAgQIAAAQIECBAgQIAAAQIECBAgQIAAAQIECAjHNkCAAAECBAgQIECAAAECBAgQIECAAAECBAgQIECAAIG4gHAcH4D3CRAgQIAAAQIECBAgQIAAAQIECBAgQIAAAQIECBAgIBzbAAECBAgQIECAAAECBAgQIECAAAECBAgQIECAAAECBOICwnF8AN4nQIAAAQIECBAgQIAAAQIECBAgQIAAAQIECBAgQODbs2MaAAAABmH+XSOESlizDw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+2d/kAAAgAElEQVQ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NHpWwcAAArvSURBV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Ixz5AgAABAgQIECBAgAABAgQIECBAgAABAgQIECBAgACBuYBwPD+A+QQIECBAgAABAgQIECBAgAABAgQIECBAgAABAgQIEBCOfYAAAQIECBAgQIAAAQIECBAgQIAAAQIECBAgQIAAAQJzAeF4fgDzCRAgQIAAAQIECBAgQIAAAQIECBAgQIAAAQIECBAgIBz7AAECBAgQIECAAAECBAgQIECAAAECBAgQIECAAAECBOYCwvH8AOYTIECAAAECBAgQIECAAAECBAgQIECAAAECBAgQIEBAOPYBAgQIECBAgAABAgQIECBAgAABAgQIECBAgAABAgQIzAWE4/kBzCdAgAABAgQIECBAgAABAgQIECBAgAABAgQIECBAgIBw7AMECBAgQIAAAQIECBAgQIAAAQIECBAgQIAAAQIECBCYCwjH8wOYT4AAAQIECBAgQIAAAQIECBAgQIAAAQIECBAgQIAAAeHYBwgQIECAAAECBAgQIECAAAECBAgQIECAAAECBAgQIDAXEI7nBzCfAAECBAgQIECAAAECBAgQIECAAAECBAgQIECAAAECwrEPECBAgAABAgQIECBAgAABAgQIECBAgAABAgQIECBAYC4gHM8PYD4BAgQIECBAgAABAgQIECBAgAABAgQIECBAgAABAgSEYx8gQIAAAQIECBAgQIAAAQIECBAgQIAAAQIECBAgQIDAXEA4nh/AfAIECBAgQIAAAQIECBAgQIAAAQIECBAgQIAAAQIECAjHPkCAAAECBAgQIECAAAECBAgQIECAAAECBAgQIECAAIG5gHA8P4D5BAgQIECAAAECBAgQIECAAAECBAgQIECAAAECBAgQEI59gAABAgQIECBAgAABAgQIECBAgAABAgQIECBAgAABAnMB4Xh+APMJECBAgAABAgQIECBAgAABAgQIECBAgAABAgQIECAgHPsAAQIECBAgQIAAAQIECBAgQIAAAQIECBAgQIAAAQIE5gLC8fwA5hMgQIAAAQIECBAgQIAAAQIECBAgQIAAAQIECBAgQEA49gECBAgQIECAAAECBAgQIECAAAECBAgQIECAAAECBAjMBYTj+QHMJ0CAAAECBAgQIECAAAECBAgQIECAAAECBAgQIECAgHDsAwQIECBAgAABAgQIECBAgAABAgQIECBAgAABAgQIEJgLCMfzA5hPgAABAgQIECBAgAABAgQIECBAgAABAgQIECBAgAAB4dgHCBAgQIAAAQIECBAgQIAAAQIECBAgQIAAAQIECBAgMBcQjucHMJ8AAQIECBAgQIAAAQIECBAgQIAAAQIECBAgQIAAAQLCsQ8QIECAAAECBAgQIECAAAECBAgQIECAAAECBAgQIEBgLiAczw9gPgECBAgQIECAAAECBAgQIECAAAECBAgQIECAAAECBIRjHyBAgAABAgQIECBAgAABAgQIECBAgAABAgQIECBAgMBcQDieH8B8AgQIECBAgAABAgQIECBAgAABAgQIECBAgAABAgQICMc+QIAAAQIECBAgQIAAAQIECBAgQIAAAQIECBAgQIAAgbmAcDw/gPkECBAgQIAAAQIECBAgQIAAAQIECBAgQIAAAQIECBAQjn2AAAECBAgQIECAAAECBAgQIECAAAECBAgQIECAAAECcwHheH4A8wkQIECAAAECBAgQIECAAAECBAgQIECAAAECBAgQICAc+wABAgQIECBAgAABAgQIECBAgAABAgQIECBAgAABAgTmAsLx/ADmEyBAgAABAgQIECBAgAABAgQIECBAgAABAgQIECBAQDj2AQIECBAgQIAAAQIECBAgQIAAAQIECBAgQIAAAQIECMwFhOP5AcwnQIAAAQIECBAgQIAAAQIECBAgQIAAAQIECBAgQICAcOwDBAgQIECAAAECBAgQIECAAAECBAgQIECAAAECBAgQmAsIx/MDmE+AAAECBAgQIECAAAECBAgQIECAAAECBAgQIECAAAHh2AcIECBAgAABAgQIECBAgAABAgQIECBAgAABAgQIECAwFxCO5wcwnwABAgQIECBAgAABAgQIECBAgAABAgQIECBAgAABAsKxDxAgQIAAAQIECBAgQIAAAQIECBAgQIAAAQIECBAgQGAuIBzPD2A+AQIECBAgQIAAAQIECBAgQIAAAQIECBAgQIAAAQIEhGMfIECAAAECBAgQIECAAAECBAgQIECAAAECBAgQIECAwFxAOJ4fwHwCBAgQIECAAAECBAgQIECAAAECBAgQIECAAAECBAgE+o0D53eRsicAAAAASUVORK5CYII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-180528" y="44624"/>
            <a:ext cx="9144000" cy="18722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b="1" u="sng" dirty="0" smtClean="0">
                <a:solidFill>
                  <a:schemeClr val="tx2"/>
                </a:solidFill>
              </a:rPr>
              <a:t>GUINEA ECUATORIAL</a:t>
            </a:r>
          </a:p>
          <a:p>
            <a:r>
              <a:rPr lang="es-ES" b="1" u="sng" dirty="0" smtClean="0">
                <a:solidFill>
                  <a:schemeClr val="tx2"/>
                </a:solidFill>
              </a:rPr>
              <a:t>VIENTOS:</a:t>
            </a:r>
            <a:br>
              <a:rPr lang="es-ES" b="1" u="sng" dirty="0" smtClean="0">
                <a:solidFill>
                  <a:schemeClr val="tx2"/>
                </a:solidFill>
              </a:rPr>
            </a:br>
            <a:endParaRPr lang="es-ES" dirty="0"/>
          </a:p>
        </p:txBody>
      </p:sp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146" name="Picture 2" descr="Resultado de imagen de anemÃ³metr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340768"/>
            <a:ext cx="4762500" cy="456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33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5496" y="2996952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u="sng" dirty="0"/>
              <a:t>Zona de Convergencia Intertropical (ZCIT)</a:t>
            </a:r>
          </a:p>
          <a:p>
            <a:endParaRPr lang="es-ES" sz="2800" dirty="0" smtClean="0"/>
          </a:p>
          <a:p>
            <a:r>
              <a:rPr lang="es-ES" sz="2800" dirty="0" smtClean="0"/>
              <a:t>La </a:t>
            </a:r>
            <a:r>
              <a:rPr lang="es-ES" sz="2800" b="1" dirty="0"/>
              <a:t>ZCIT ó ITCZ </a:t>
            </a:r>
            <a:r>
              <a:rPr lang="es-ES" sz="2800" dirty="0"/>
              <a:t>(Inter Tropical </a:t>
            </a:r>
            <a:r>
              <a:rPr lang="es-ES" sz="2800" dirty="0" err="1"/>
              <a:t>Convergence</a:t>
            </a:r>
            <a:r>
              <a:rPr lang="es-ES" sz="2800" dirty="0"/>
              <a:t> </a:t>
            </a:r>
            <a:r>
              <a:rPr lang="es-ES" sz="2800" dirty="0" err="1"/>
              <a:t>Zone</a:t>
            </a:r>
            <a:r>
              <a:rPr lang="es-ES" sz="2800" dirty="0"/>
              <a:t>) es una franja zonal de </a:t>
            </a:r>
            <a:r>
              <a:rPr lang="es-ES" sz="2800" b="1" dirty="0"/>
              <a:t>bajas presiones </a:t>
            </a:r>
            <a:r>
              <a:rPr lang="es-ES" sz="2800" dirty="0"/>
              <a:t>ubicada en la zona </a:t>
            </a:r>
            <a:r>
              <a:rPr lang="es-ES" sz="2800" b="1" dirty="0"/>
              <a:t>ecuatorial</a:t>
            </a:r>
            <a:r>
              <a:rPr lang="es-ES" sz="2800" dirty="0"/>
              <a:t>; en ella confluyen los vientos alisios del hemisferio norte (del NE) y del hemisferio sur (SE). Por efecto de esta convergencia, y debido a las altas temperaturas, el aire húmedo asciende originando abundante nubosidad y fuertes precipitaciones, algunas acompañadas de descargas eléctricas. </a:t>
            </a:r>
          </a:p>
        </p:txBody>
      </p:sp>
    </p:spTree>
    <p:extLst>
      <p:ext uri="{BB962C8B-B14F-4D97-AF65-F5344CB8AC3E}">
        <p14:creationId xmlns:p14="http://schemas.microsoft.com/office/powerpoint/2010/main" val="391705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637" y="650381"/>
            <a:ext cx="9924256" cy="5582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476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1280452"/>
            <a:ext cx="8687675" cy="4886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404664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1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2" name="Animacio ZCIT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1052736"/>
            <a:ext cx="8460432" cy="4788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10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3074" name="Picture 2" descr="Resultado de imagen de nubes Inter Tropical Convergence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196752"/>
            <a:ext cx="6086475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755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2" name="Inter Tropical Convergence Zone (ITCZ)   Full Explanation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5644.49920000001" end="665097.13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9552" y="1163311"/>
            <a:ext cx="8531525" cy="476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2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1026" name="Picture 2" descr="Resultado de imagen de Inter Tropical Convergence Zo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8822" y="2132856"/>
            <a:ext cx="4476750" cy="2171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360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33" y="1844824"/>
            <a:ext cx="9455611" cy="410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5273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pic>
        <p:nvPicPr>
          <p:cNvPr id="2050" name="Picture 2" descr="Imagen relacionad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" y="1280451"/>
            <a:ext cx="3248025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725567"/>
            <a:ext cx="7324725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2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-12933" y="20311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5300" b="1" u="sng" dirty="0" smtClean="0">
                <a:solidFill>
                  <a:schemeClr val="tx2"/>
                </a:solidFill>
              </a:rPr>
              <a:t>EL CLIMA</a:t>
            </a:r>
            <a:endParaRPr lang="es-ES" dirty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35496" y="2996952"/>
            <a:ext cx="9144000" cy="1260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b="1" u="sng" dirty="0"/>
              <a:t>Zona de Convergencia Intertropical (ZCIT)</a:t>
            </a:r>
          </a:p>
          <a:p>
            <a:endParaRPr lang="es-ES" sz="2800" dirty="0" smtClean="0"/>
          </a:p>
          <a:p>
            <a:r>
              <a:rPr lang="es-ES" sz="2800" dirty="0" smtClean="0"/>
              <a:t>La </a:t>
            </a:r>
            <a:r>
              <a:rPr lang="es-ES" sz="2800" b="1" dirty="0"/>
              <a:t>ZCIT ó ITCZ </a:t>
            </a:r>
            <a:r>
              <a:rPr lang="es-ES" sz="2800" dirty="0"/>
              <a:t>(Inter Tropical </a:t>
            </a:r>
            <a:r>
              <a:rPr lang="es-ES" sz="2800" dirty="0" err="1"/>
              <a:t>Convergence</a:t>
            </a:r>
            <a:r>
              <a:rPr lang="es-ES" sz="2800" dirty="0"/>
              <a:t> </a:t>
            </a:r>
            <a:r>
              <a:rPr lang="es-ES" sz="2800" dirty="0" err="1"/>
              <a:t>Zone</a:t>
            </a:r>
            <a:r>
              <a:rPr lang="es-ES" sz="2800" dirty="0"/>
              <a:t>) es una franja zonal de </a:t>
            </a:r>
            <a:r>
              <a:rPr lang="es-ES" sz="2800" b="1" dirty="0"/>
              <a:t>bajas presiones </a:t>
            </a:r>
            <a:r>
              <a:rPr lang="es-ES" sz="2800" dirty="0"/>
              <a:t>ubicada en la zona </a:t>
            </a:r>
            <a:r>
              <a:rPr lang="es-ES" sz="2800" b="1" dirty="0"/>
              <a:t>ecuatorial</a:t>
            </a:r>
            <a:r>
              <a:rPr lang="es-ES" sz="2800" dirty="0"/>
              <a:t>; en ella confluyen los vientos alisios del hemisferio norte (del NE) y del hemisferio sur (SE). Por efecto de esta convergencia, y debido a las altas temperaturas, el aire húmedo asciende originando abundante nubosidad y fuertes precipitaciones, algunas acompañadas de descargas eléctricas. </a:t>
            </a:r>
          </a:p>
        </p:txBody>
      </p:sp>
    </p:spTree>
    <p:extLst>
      <p:ext uri="{BB962C8B-B14F-4D97-AF65-F5344CB8AC3E}">
        <p14:creationId xmlns:p14="http://schemas.microsoft.com/office/powerpoint/2010/main" val="152948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NDP Programme Document" ma:contentTypeID="0x010100F075C04BA242A84ABD3293E3AD35CDA400AB50428DC784B44FAACCAA5FAE40C0590045B5E632B552204ABF0E616DD66BDA0F" ma:contentTypeVersion="73" ma:contentTypeDescription="" ma:contentTypeScope="" ma:versionID="9de00a5f5954494ae107930a66ca92e2">
  <xsd:schema xmlns:xsd="http://www.w3.org/2001/XMLSchema" xmlns:xs="http://www.w3.org/2001/XMLSchema" xmlns:p="http://schemas.microsoft.com/office/2006/metadata/properties" xmlns:ns1="http://schemas.microsoft.com/sharepoint/v3" xmlns:ns2="http://schemas.microsoft.com/sharepoint/v3/fields" xmlns:ns3="1ed4137b-41b2-488b-8250-6d369ec27664" xmlns:ns4="f1161f5b-24a3-4c2d-bc81-44cb9325e8ee" targetNamespace="http://schemas.microsoft.com/office/2006/metadata/properties" ma:root="true" ma:fieldsID="074a45cdc06b655c19533db1d6232777" ns1:_="" ns2:_="" ns3:_="" ns4:_="">
    <xsd:import namespace="http://schemas.microsoft.com/sharepoint/v3"/>
    <xsd:import namespace="http://schemas.microsoft.com/sharepoint/v3/fields"/>
    <xsd:import namespace="1ed4137b-41b2-488b-8250-6d369ec27664"/>
    <xsd:import namespace="f1161f5b-24a3-4c2d-bc81-44cb9325e8ee"/>
    <xsd:element name="properties">
      <xsd:complexType>
        <xsd:sequence>
          <xsd:element name="documentManagement">
            <xsd:complexType>
              <xsd:all>
                <xsd:element ref="ns3:UndpClassificationLevel" minOccurs="0"/>
                <xsd:element ref="ns4:UNDPPOPPFunctionalArea" minOccurs="0"/>
                <xsd:element ref="ns3:UndpProjectNo" minOccurs="0"/>
                <xsd:element ref="ns4:Outcome1" minOccurs="0"/>
                <xsd:element ref="ns3:UndpDocStatus" minOccurs="0"/>
                <xsd:element ref="ns3:UndpOUCode" minOccurs="0"/>
                <xsd:element ref="ns3:UndpDocFormat" minOccurs="0"/>
                <xsd:element ref="ns3:UndpDocID" minOccurs="0"/>
                <xsd:element ref="ns4:PDC_x0020_Document_x0020_Category" minOccurs="0"/>
                <xsd:element ref="ns4:UNDPPublishedDate" minOccurs="0"/>
                <xsd:element ref="ns4:UNDPSummary" minOccurs="0"/>
                <xsd:element ref="ns3:TaxCatchAll" minOccurs="0"/>
                <xsd:element ref="ns3:TaxCatchAllLabel" minOccurs="0"/>
                <xsd:element ref="ns3:UndpDocTypeMMTaxHTField0" minOccurs="0"/>
                <xsd:element ref="ns3:UNDPCountryTaxHTField0" minOccurs="0"/>
                <xsd:element ref="ns3:UNDPDocumentCategoryTaxHTField0" minOccurs="0"/>
                <xsd:element ref="ns3:b6db62fdefd74bd188b0c1cc54de5bcf" minOccurs="0"/>
                <xsd:element ref="ns3:UN_x0020_LanguagesTaxHTField0" minOccurs="0"/>
                <xsd:element ref="ns3:c4e2ab2cc9354bbf9064eeb465a566ea" minOccurs="0"/>
                <xsd:element ref="ns3:UNDPFocusAreasTaxHTField0" minOccurs="0"/>
                <xsd:element ref="ns4:o4086b1782a74105bb5269035bccc8e9" minOccurs="0"/>
                <xsd:element ref="ns4:Project_x0020_Number" minOccurs="0"/>
                <xsd:element ref="ns4:idff2b682fce4d0680503cd9036a3260" minOccurs="0"/>
                <xsd:element ref="ns3:UndpIsTemplate" minOccurs="0"/>
                <xsd:element ref="ns4:gc6531b704974d528487414686b72f6f" minOccurs="0"/>
                <xsd:element ref="ns4:Project_x0020_Manager" minOccurs="0"/>
                <xsd:element ref="ns2:_Publisher" minOccurs="0"/>
                <xsd:element ref="ns4:_dlc_DocId" minOccurs="0"/>
                <xsd:element ref="ns4:_dlc_DocIdUrl" minOccurs="0"/>
                <xsd:element ref="ns4:_dlc_DocIdPersistId" minOccurs="0"/>
                <xsd:element ref="ns4:Document_x0020_Coverage_x0020_Period_x0020_Start_x0020_Date" minOccurs="0"/>
                <xsd:element ref="ns4:Document_x0020_Coverage_x0020_Period_x0020_End_x0020_Date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  <xsd:element ref="ns4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RatedBy" ma:index="52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53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54" nillable="true" ma:displayName="Number of Likes" ma:internalName="LikesCount">
      <xsd:simpleType>
        <xsd:restriction base="dms:Unknown"/>
      </xsd:simpleType>
    </xsd:element>
    <xsd:element name="LikedBy" ma:index="55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Publisher" ma:index="46" nillable="true" ma:displayName="Publisher" ma:description="The person who published the document" ma:hidden="true" ma:internalName="_Publisher" ma:readOnly="false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d4137b-41b2-488b-8250-6d369ec27664" elementFormDefault="qualified">
    <xsd:import namespace="http://schemas.microsoft.com/office/2006/documentManagement/types"/>
    <xsd:import namespace="http://schemas.microsoft.com/office/infopath/2007/PartnerControls"/>
    <xsd:element name="UndpClassificationLevel" ma:index="4" nillable="true" ma:displayName="Classification Level" ma:default="Internal Use Only" ma:description="re: UNDP Information Classification &amp; Handling Standard" ma:format="Dropdown" ma:internalName="UndpClassificationLevel">
      <xsd:simpleType>
        <xsd:restriction base="dms:Choice">
          <xsd:enumeration value="Internal Use Only"/>
          <xsd:enumeration value="Confidential"/>
          <xsd:enumeration value="Highly Confidential"/>
          <xsd:enumeration value="Public"/>
        </xsd:restriction>
      </xsd:simpleType>
    </xsd:element>
    <xsd:element name="UndpProjectNo" ma:index="8" nillable="true" ma:displayName="Project No" ma:description="If applicable, the Atlas Project Number that this document relates to." ma:internalName="UndpProjectNo" ma:readOnly="false">
      <xsd:simpleType>
        <xsd:restriction base="dms:Text">
          <xsd:maxLength value="12"/>
        </xsd:restriction>
      </xsd:simpleType>
    </xsd:element>
    <xsd:element name="UndpDocStatus" ma:index="10" nillable="true" ma:displayName="Document Status" ma:default="Draft" ma:description="The status of the document" ma:format="Dropdown" ma:internalName="UndpDocStatus">
      <xsd:simpleType>
        <xsd:restriction base="dms:Choice">
          <xsd:enumeration value="Draft"/>
          <xsd:enumeration value="Reviewed"/>
          <xsd:enumeration value="Approved"/>
          <xsd:enumeration value="Not Approved"/>
          <xsd:enumeration value="Final"/>
          <xsd:enumeration value="Expired"/>
        </xsd:restriction>
      </xsd:simpleType>
    </xsd:element>
    <xsd:element name="UndpOUCode" ma:index="11" nillable="true" ma:displayName="Unit Code" ma:description="The Atlas Unit Code of the authoring Unit" ma:format="Dropdown" ma:internalName="UndpOUCode">
      <xsd:simpleType>
        <xsd:restriction base="dms:Choice">
          <xsd:enumeration value="ABW"/>
          <xsd:enumeration value="AFG"/>
          <xsd:enumeration value="AGO"/>
          <xsd:enumeration value="AIA"/>
          <xsd:enumeration value="ALB"/>
          <xsd:enumeration value="ANT"/>
          <xsd:enumeration value="ARE"/>
          <xsd:enumeration value="ARG"/>
          <xsd:enumeration value="ARM"/>
          <xsd:enumeration value="ATG"/>
          <xsd:enumeration value="AZE"/>
          <xsd:enumeration value="BDI"/>
          <xsd:enumeration value="BEN"/>
          <xsd:enumeration value="BFA"/>
          <xsd:enumeration value="BGD"/>
          <xsd:enumeration value="BGR"/>
          <xsd:enumeration value="BHR"/>
          <xsd:enumeration value="BHS"/>
          <xsd:enumeration value="BIH"/>
          <xsd:enumeration value="BLR"/>
          <xsd:enumeration value="BLZ"/>
          <xsd:enumeration value="BMU"/>
          <xsd:enumeration value="BOL"/>
          <xsd:enumeration value="BRA"/>
          <xsd:enumeration value="BRB"/>
          <xsd:enumeration value="BRC"/>
          <xsd:enumeration value="BTN"/>
          <xsd:enumeration value="BWA"/>
          <xsd:enumeration value="CAF"/>
          <xsd:enumeration value="CHL"/>
          <xsd:enumeration value="CHN"/>
          <xsd:enumeration value="CIV"/>
          <xsd:enumeration value="CMR"/>
          <xsd:enumeration value="COD"/>
          <xsd:enumeration value="COG"/>
          <xsd:enumeration value="COK"/>
          <xsd:enumeration value="COL"/>
          <xsd:enumeration value="COM"/>
          <xsd:enumeration value="CPV"/>
          <xsd:enumeration value="CRC"/>
          <xsd:enumeration value="CRI"/>
          <xsd:enumeration value="CUB"/>
          <xsd:enumeration value="CUR"/>
          <xsd:enumeration value="CYM"/>
          <xsd:enumeration value="CYP"/>
          <xsd:enumeration value="DJI"/>
          <xsd:enumeration value="DMA"/>
          <xsd:enumeration value="DOM"/>
          <xsd:enumeration value="DZA"/>
          <xsd:enumeration value="ECU"/>
          <xsd:enumeration value="EGY"/>
          <xsd:enumeration value="ERI"/>
          <xsd:enumeration value="ETH"/>
          <xsd:enumeration value="FJI"/>
          <xsd:enumeration value="FSM"/>
          <xsd:enumeration value="GAB"/>
          <xsd:enumeration value="GEO"/>
          <xsd:enumeration value="GHA"/>
          <xsd:enumeration value="GIN"/>
          <xsd:enumeration value="GMB"/>
          <xsd:enumeration value="GNB"/>
          <xsd:enumeration value="GNQ"/>
          <xsd:enumeration value="GRD"/>
          <xsd:enumeration value="GTM"/>
          <xsd:enumeration value="GUY"/>
          <xsd:enumeration value="HND"/>
          <xsd:enumeration value="HRV"/>
          <xsd:enumeration value="HTI"/>
          <xsd:enumeration value="IDN"/>
          <xsd:enumeration value="IND"/>
          <xsd:enumeration value="IRN"/>
          <xsd:enumeration value="IRQ"/>
          <xsd:enumeration value="JAM"/>
          <xsd:enumeration value="JOR"/>
          <xsd:enumeration value="KAZ"/>
          <xsd:enumeration value="KEN"/>
          <xsd:enumeration value="KGZ"/>
          <xsd:enumeration value="KHM"/>
          <xsd:enumeration value="KIR"/>
          <xsd:enumeration value="KNA"/>
          <xsd:enumeration value="KOR"/>
          <xsd:enumeration value="KOS"/>
          <xsd:enumeration value="KWT"/>
          <xsd:enumeration value="LAO"/>
          <xsd:enumeration value="LBN"/>
          <xsd:enumeration value="LBR"/>
          <xsd:enumeration value="LBY"/>
          <xsd:enumeration value="LCA"/>
          <xsd:enumeration value="LKA"/>
          <xsd:enumeration value="LSO"/>
          <xsd:enumeration value="LTU"/>
          <xsd:enumeration value="LVA"/>
          <xsd:enumeration value="MAR"/>
          <xsd:enumeration value="MDA"/>
          <xsd:enumeration value="MDG"/>
          <xsd:enumeration value="MDV"/>
          <xsd:enumeration value="MEX"/>
          <xsd:enumeration value="MHL"/>
          <xsd:enumeration value="MKD"/>
          <xsd:enumeration value="MLI"/>
          <xsd:enumeration value="MMR"/>
          <xsd:enumeration value="MNE"/>
          <xsd:enumeration value="MNG"/>
          <xsd:enumeration value="MOZ"/>
          <xsd:enumeration value="MRT"/>
          <xsd:enumeration value="MSR"/>
          <xsd:enumeration value="MUS"/>
          <xsd:enumeration value="MWI"/>
          <xsd:enumeration value="MYS"/>
          <xsd:enumeration value="NAM"/>
          <xsd:enumeration value="NER"/>
          <xsd:enumeration value="NGA"/>
          <xsd:enumeration value="NIC"/>
          <xsd:enumeration value="NIU"/>
          <xsd:enumeration value="NPL"/>
          <xsd:enumeration value="NRU"/>
          <xsd:enumeration value="PAK"/>
          <xsd:enumeration value="PAL"/>
          <xsd:enumeration value="PAN"/>
          <xsd:enumeration value="PER"/>
          <xsd:enumeration value="PHL"/>
          <xsd:enumeration value="PLW"/>
          <xsd:enumeration value="PNG"/>
          <xsd:enumeration value="POL"/>
          <xsd:enumeration value="PRK"/>
          <xsd:enumeration value="PRY"/>
          <xsd:enumeration value="PSC"/>
          <xsd:enumeration value="QAT"/>
          <xsd:enumeration value="R11"/>
          <xsd:enumeration value="R12"/>
          <xsd:enumeration value="R44"/>
          <xsd:enumeration value="R45"/>
          <xsd:enumeration value="R46"/>
          <xsd:enumeration value="R47"/>
          <xsd:enumeration value="RJB"/>
          <xsd:enumeration value="ROU"/>
          <xsd:enumeration value="RUS"/>
          <xsd:enumeration value="RWA"/>
          <xsd:enumeration value="SAU"/>
          <xsd:enumeration value="SDN"/>
          <xsd:enumeration value="SEN"/>
          <xsd:enumeration value="SLB"/>
          <xsd:enumeration value="SLE"/>
          <xsd:enumeration value="SLV"/>
          <xsd:enumeration value="SOM"/>
          <xsd:enumeration value="SRB"/>
          <xsd:enumeration value="SSD"/>
          <xsd:enumeration value="STP"/>
          <xsd:enumeration value="SUR"/>
          <xsd:enumeration value="SVK"/>
          <xsd:enumeration value="SWZ"/>
          <xsd:enumeration value="SYC"/>
          <xsd:enumeration value="SYR"/>
          <xsd:enumeration value="TCA"/>
          <xsd:enumeration value="TCD"/>
          <xsd:enumeration value="TGO"/>
          <xsd:enumeration value="THA"/>
          <xsd:enumeration value="TJK"/>
          <xsd:enumeration value="TKL"/>
          <xsd:enumeration value="TKM"/>
          <xsd:enumeration value="TLS"/>
          <xsd:enumeration value="TON"/>
          <xsd:enumeration value="TTO"/>
          <xsd:enumeration value="TUN"/>
          <xsd:enumeration value="TUR"/>
          <xsd:enumeration value="TUV"/>
          <xsd:enumeration value="TZA"/>
          <xsd:enumeration value="UGA"/>
          <xsd:enumeration value="UKR"/>
          <xsd:enumeration value="UNV"/>
          <xsd:enumeration value="URY"/>
          <xsd:enumeration value="UZB"/>
          <xsd:enumeration value="VCT"/>
          <xsd:enumeration value="VEN"/>
          <xsd:enumeration value="VGB"/>
          <xsd:enumeration value="VNM"/>
          <xsd:enumeration value="VUT"/>
          <xsd:enumeration value="WSM"/>
          <xsd:enumeration value="YEM"/>
          <xsd:enumeration value="ZAF"/>
          <xsd:enumeration value="ZMB"/>
          <xsd:enumeration value="ZWE"/>
          <xsd:enumeration value="H01"/>
          <xsd:enumeration value="H02"/>
          <xsd:enumeration value="H03"/>
          <xsd:enumeration value="H04"/>
          <xsd:enumeration value="H05"/>
          <xsd:enumeration value="H10"/>
          <xsd:enumeration value="H11"/>
          <xsd:enumeration value="H13"/>
          <xsd:enumeration value="H13"/>
          <xsd:enumeration value="H14"/>
          <xsd:enumeration value="H15"/>
          <xsd:enumeration value="H17"/>
          <xsd:enumeration value="H18"/>
          <xsd:enumeration value="H19"/>
          <xsd:enumeration value="H20"/>
          <xsd:enumeration value="H21"/>
          <xsd:enumeration value="H22"/>
          <xsd:enumeration value="H23"/>
          <xsd:enumeration value="H24"/>
          <xsd:enumeration value="H25"/>
          <xsd:enumeration value="H26"/>
          <xsd:enumeration value="H27"/>
          <xsd:enumeration value="H28"/>
          <xsd:enumeration value="H30"/>
          <xsd:enumeration value="H31"/>
          <xsd:enumeration value="H35"/>
          <xsd:enumeration value="H42"/>
          <xsd:enumeration value="H43"/>
          <xsd:enumeration value="H45"/>
          <xsd:enumeration value="H46"/>
          <xsd:enumeration value="H48"/>
          <xsd:enumeration value="H49"/>
          <xsd:enumeration value="H51"/>
          <xsd:enumeration value="H54"/>
          <xsd:enumeration value="H56"/>
          <xsd:enumeration value="H57"/>
          <xsd:enumeration value="H58"/>
          <xsd:enumeration value="H59"/>
          <xsd:enumeration value="H61"/>
          <xsd:enumeration value="H62"/>
          <xsd:enumeration value="H70"/>
          <xsd:enumeration value="H71"/>
        </xsd:restriction>
      </xsd:simpleType>
    </xsd:element>
    <xsd:element name="UndpDocFormat" ma:index="12" nillable="true" ma:displayName="Document Medium" ma:description="The medium/format from which this document originated (i.e. Fax, Paper, eDocument etc.)" ma:format="Dropdown" ma:internalName="UndpDocFormat">
      <xsd:simpleType>
        <xsd:restriction base="dms:Choice">
          <xsd:enumeration value="E-Document"/>
          <xsd:enumeration value="Letter/Paper"/>
          <xsd:enumeration value="E-Mail"/>
          <xsd:enumeration value="Fax/Telecopy"/>
          <xsd:enumeration value="Audio"/>
          <xsd:enumeration value="Database"/>
          <xsd:enumeration value="Image/Picture"/>
          <xsd:enumeration value="Instant Message"/>
          <xsd:enumeration value="Social Media"/>
        </xsd:restriction>
      </xsd:simpleType>
    </xsd:element>
    <xsd:element name="UndpDocID" ma:index="14" nillable="true" ma:displayName="Doc ID" ma:description="The Unique ID number for this document. Reserve for System Use." ma:internalName="UndpDocID">
      <xsd:simpleType>
        <xsd:restriction base="dms:Text">
          <xsd:maxLength value="35"/>
        </xsd:restriction>
      </xsd:simpleType>
    </xsd:element>
    <xsd:element name="TaxCatchAll" ma:index="23" nillable="true" ma:displayName="Taxonomy Catch All Column" ma:hidden="true" ma:list="{ebf97bad-dcbe-4f0d-9a23-b800605d6ac9}" ma:internalName="TaxCatchAll" ma:showField="CatchAllData" ma:web="f1161f5b-24a3-4c2d-bc81-44cb9325e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4" nillable="true" ma:displayName="Taxonomy Catch All Column1" ma:hidden="true" ma:list="{ebf97bad-dcbe-4f0d-9a23-b800605d6ac9}" ma:internalName="TaxCatchAllLabel" ma:readOnly="true" ma:showField="CatchAllDataLabel" ma:web="f1161f5b-24a3-4c2d-bc81-44cb9325e8e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UndpDocTypeMMTaxHTField0" ma:index="25" nillable="true" ma:taxonomy="true" ma:internalName="UndpDocTypeMMTaxHTField0" ma:taxonomyFieldName="UndpDocTypeMM" ma:displayName="Document Type" ma:default="" ma:fieldId="{ef94467a-fb76-4b42-91a0-5b5bdb6c8d34}" ma:sspId="28e6c43a-9e99-4bdd-9574-a0fa4ea3b61e" ma:termSetId="9ee71e91-19a9-476b-852f-3c2a633960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CountryTaxHTField0" ma:index="27" nillable="true" ma:taxonomy="true" ma:internalName="UNDPCountryTaxHTField0" ma:taxonomyFieldName="UNDPCountry" ma:displayName="Applies To Unit/Office/Country" ma:default="" ma:fieldId="{81e4cc14-7d66-47aa-92fc-e5e3ceab8cf9}" ma:taxonomyMulti="true" ma:sspId="28e6c43a-9e99-4bdd-9574-a0fa4ea3b61e" ma:termSetId="442a42f2-fc2a-49a0-9036-6cd97a005fb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DocumentCategoryTaxHTField0" ma:index="30" nillable="true" ma:taxonomy="true" ma:internalName="UNDPDocumentCategoryTaxHTField0" ma:taxonomyFieldName="UNDPDocumentCategory" ma:displayName="Document Category" ma:readOnly="false" ma:default="" ma:fieldId="{30683383-b7b1-438d-8f61-9bf6b516a9e8}" ma:sspId="28e6c43a-9e99-4bdd-9574-a0fa4ea3b61e" ma:termSetId="353ae5a2-1c9c-42f6-bb56-cf3ba72fb60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b6db62fdefd74bd188b0c1cc54de5bcf" ma:index="32" nillable="true" ma:taxonomy="true" ma:internalName="b6db62fdefd74bd188b0c1cc54de5bcf" ma:taxonomyFieldName="UndpUnitMM" ma:displayName="Responsible Unit/Office" ma:readOnly="false" ma:default="" ma:fieldId="{b6db62fd-efd7-4bd1-88b0-c1cc54de5bcf}" ma:taxonomyMulti="true" ma:sspId="28e6c43a-9e99-4bdd-9574-a0fa4ea3b61e" ma:termSetId="41041907-3ad1-4549-b766-200fd229bd1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_x0020_LanguagesTaxHTField0" ma:index="33" nillable="true" ma:taxonomy="true" ma:internalName="UN_x0020_LanguagesTaxHTField0" ma:taxonomyFieldName="UN_x0020_Languages" ma:displayName="UN Languages" ma:readOnly="false" ma:default="1;#English|7f98b732-4b5b-4b70-ba90-a0eff09b5d2d" ma:fieldId="{41a2b052-e54a-4bfe-83da-6da45935c81e}" ma:sspId="28e6c43a-9e99-4bdd-9574-a0fa4ea3b61e" ma:termSetId="b4046108-c9b1-4d97-ad16-d3846fb24317" ma:anchorId="45d05d46-9bc9-40df-8618-9658690cf41e" ma:open="false" ma:isKeyword="false">
      <xsd:complexType>
        <xsd:sequence>
          <xsd:element ref="pc:Terms" minOccurs="0" maxOccurs="1"/>
        </xsd:sequence>
      </xsd:complexType>
    </xsd:element>
    <xsd:element name="c4e2ab2cc9354bbf9064eeb465a566ea" ma:index="34" nillable="true" ma:taxonomy="true" ma:internalName="c4e2ab2cc9354bbf9064eeb465a566ea" ma:taxonomyFieldName="eRegFilingCodeMM" ma:displayName="eFiling Code" ma:readOnly="false" ma:default="" ma:fieldId="{c4e2ab2c-c935-4bbf-9064-eeb465a566ea}" ma:sspId="28e6c43a-9e99-4bdd-9574-a0fa4ea3b61e" ma:termSetId="3f69c20a-3173-4973-84b2-95ebea5be078" ma:anchorId="f37a81ce-dd31-4fa3-b388-af2156d559de" ma:open="false" ma:isKeyword="false">
      <xsd:complexType>
        <xsd:sequence>
          <xsd:element ref="pc:Terms" minOccurs="0" maxOccurs="1"/>
        </xsd:sequence>
      </xsd:complexType>
    </xsd:element>
    <xsd:element name="UNDPFocusAreasTaxHTField0" ma:index="35" nillable="true" ma:taxonomy="true" ma:internalName="UNDPFocusAreasTaxHTField0" ma:taxonomyFieldName="UNDPFocusAreas" ma:displayName="Focus Area" ma:readOnly="false" ma:default="" ma:fieldId="{c0f5d6bc-94c2-4efb-8cb3-448ca9792810}" ma:taxonomyMulti="true" ma:sspId="28e6c43a-9e99-4bdd-9574-a0fa4ea3b61e" ma:termSetId="5595b894-23d9-4524-8855-5c6c69b8bcc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UndpIsTemplate" ma:index="43" nillable="true" ma:displayName="Template" ma:default="No" ma:description="Is this document a template or model upon which other documents should be based?" ma:format="RadioButtons" ma:hidden="true" ma:internalName="UndpIsTemplate" ma:readOnly="false">
      <xsd:simpleType>
        <xsd:restriction base="dms:Choice">
          <xsd:enumeration value="Yes"/>
          <xsd:enumeration value="No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161f5b-24a3-4c2d-bc81-44cb9325e8ee" elementFormDefault="qualified">
    <xsd:import namespace="http://schemas.microsoft.com/office/2006/documentManagement/types"/>
    <xsd:import namespace="http://schemas.microsoft.com/office/infopath/2007/PartnerControls"/>
    <xsd:element name="UNDPPOPPFunctionalArea" ma:index="5" nillable="true" ma:displayName="Functional Area" ma:description="The Functional Area (as defined in POPP) of this document" ma:format="Dropdown" ma:internalName="UNDPPOPPFunctionalArea" ma:readOnly="false">
      <xsd:simpleType>
        <xsd:restriction base="dms:Choice">
          <xsd:enumeration value="Administrative Services"/>
          <xsd:enumeration value="Contract and Procurement"/>
          <xsd:enumeration value="Ethics"/>
          <xsd:enumeration value="Financial Resources"/>
          <xsd:enumeration value="Human Resources"/>
          <xsd:enumeration value="Information and Communications Technology"/>
          <xsd:enumeration value="Management of Crisis and Special Development Situations"/>
          <xsd:enumeration value="Partnerships"/>
          <xsd:enumeration value="Programme and Project"/>
          <xsd:enumeration value="Results &amp; Accountability"/>
          <xsd:enumeration value="Prescriptive Content"/>
          <xsd:enumeration value="Security"/>
        </xsd:restriction>
      </xsd:simpleType>
    </xsd:element>
    <xsd:element name="Outcome1" ma:index="9" nillable="true" ma:displayName="Output No" ma:internalName="Outcome1" ma:readOnly="false">
      <xsd:simpleType>
        <xsd:restriction base="dms:Text">
          <xsd:maxLength value="8"/>
        </xsd:restriction>
      </xsd:simpleType>
    </xsd:element>
    <xsd:element name="PDC_x0020_Document_x0020_Category" ma:index="15" nillable="true" ma:displayName="PDC Document Category" ma:default="Project" ma:format="Dropdown" ma:internalName="PDC_x0020_Document_x0020_Category" ma:readOnly="false">
      <xsd:simpleType>
        <xsd:restriction base="dms:Choice">
          <xsd:enumeration value="Project"/>
          <xsd:enumeration value="Proposal"/>
        </xsd:restriction>
      </xsd:simpleType>
    </xsd:element>
    <xsd:element name="UNDPPublishedDate" ma:index="19" nillable="true" ma:displayName="Published Date" ma:description="The date the document was published" ma:format="DateOnly" ma:hidden="true" ma:internalName="UNDPPublishedDate" ma:readOnly="false">
      <xsd:simpleType>
        <xsd:restriction base="dms:DateTime"/>
      </xsd:simpleType>
    </xsd:element>
    <xsd:element name="UNDPSummary" ma:index="21" nillable="true" ma:displayName="Summary" ma:description="A brief description or summary of the document that will displayed in search results." ma:hidden="true" ma:internalName="UNDPSummary" ma:readOnly="false">
      <xsd:simpleType>
        <xsd:restriction base="dms:Note"/>
      </xsd:simpleType>
    </xsd:element>
    <xsd:element name="o4086b1782a74105bb5269035bccc8e9" ma:index="39" nillable="true" ma:taxonomy="true" ma:internalName="o4086b1782a74105bb5269035bccc8e9" ma:taxonomyFieldName="Atlas_x0020_Document_x0020_Status" ma:displayName="PDC Document Status" ma:indexed="true" ma:default="763;#Draft|121d40a5-e62e-4d42-82e4-d6d12003de0a" ma:fieldId="{84086b17-82a7-4105-bb52-69035bccc8e9}" ma:sspId="28e6c43a-9e99-4bdd-9574-a0fa4ea3b61e" ma:termSetId="25903f6f-cbc1-40ed-9940-25d83ada12c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Number" ma:index="40" nillable="true" ma:displayName="Project Number" ma:hidden="true" ma:internalName="Project_x0020_Number" ma:readOnly="false">
      <xsd:simpleType>
        <xsd:restriction base="dms:Text">
          <xsd:maxLength value="8"/>
        </xsd:restriction>
      </xsd:simpleType>
    </xsd:element>
    <xsd:element name="idff2b682fce4d0680503cd9036a3260" ma:index="41" nillable="true" ma:taxonomy="true" ma:internalName="idff2b682fce4d0680503cd9036a3260" ma:taxonomyFieldName="Atlas_x0020_Document_x0020_Type" ma:displayName="PDC Document Type" ma:default="" ma:fieldId="{2dff2b68-2fce-4d06-8050-3cd9036a3260}" ma:sspId="28e6c43a-9e99-4bdd-9574-a0fa4ea3b61e" ma:termSetId="30d68b81-e6e1-44c0-83ea-00369bf2f0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gc6531b704974d528487414686b72f6f" ma:index="44" nillable="true" ma:taxonomy="true" ma:internalName="gc6531b704974d528487414686b72f6f" ma:taxonomyFieldName="Operating_x0020_Unit0" ma:displayName="Operating Unit" ma:default="" ma:fieldId="{0c6531b7-0497-4d52-8487-414686b72f6f}" ma:sspId="28e6c43a-9e99-4bdd-9574-a0fa4ea3b61e" ma:termSetId="4a12f052-e370-4dc7-89e6-088c48edbf4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roject_x0020_Manager" ma:index="45" nillable="true" ma:displayName="Project Manager" ma:hidden="true" ma:internalName="Project_x0020_Manager" ma:readOnly="false">
      <xsd:simpleType>
        <xsd:restriction base="dms:Text">
          <xsd:maxLength value="50"/>
        </xsd:restriction>
      </xsd:simpleType>
    </xsd:element>
    <xsd:element name="_dlc_DocId" ma:index="4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4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49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ocument_x0020_Coverage_x0020_Period_x0020_Start_x0020_Date" ma:index="50" nillable="true" ma:displayName="Document Coverage Period Start Date" ma:description="The period start date of the document covers or is valid (E.g. project start date specified in a project document, start date of the period covered by a project review report, a donor report, etc.)" ma:format="DateOnly" ma:internalName="Document_x0020_Coverage_x0020_Period_x0020_Start_x0020_Date">
      <xsd:simpleType>
        <xsd:restriction base="dms:DateTime"/>
      </xsd:simpleType>
    </xsd:element>
    <xsd:element name="Document_x0020_Coverage_x0020_Period_x0020_End_x0020_Date" ma:index="51" nillable="true" ma:displayName="Document Coverage Period End Date" ma:description="The period end date of the document covers or is valid (E.g. End date specified in a project document, period end date of review report, signed or published date if period is not relevant, such as MoU or Tender)" ma:format="DateOnly" ma:internalName="Document_x0020_Coverage_x0020_Period_x0020_End_x0020_Date" ma:readOnly="false">
      <xsd:simpleType>
        <xsd:restriction base="dms:DateTime"/>
      </xsd:simpleType>
    </xsd:element>
    <xsd:element name="SharedWithUsers" ma:index="5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" ma:displayName="Author"/>
        <xsd:element ref="dcterms:created" minOccurs="0" maxOccurs="1"/>
        <xsd:element ref="dc:identifier" minOccurs="0" maxOccurs="1"/>
        <xsd:element name="contentType" minOccurs="0" maxOccurs="1" type="xsd:string" ma:index="29" ma:displayName="Content Type"/>
        <xsd:element ref="dc:title" minOccurs="0" maxOccurs="1" ma:index="1" ma:displayName="Title"/>
        <xsd:element ref="dc:subject" minOccurs="0" maxOccurs="1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28e6c43a-9e99-4bdd-9574-a0fa4ea3b61e" ContentTypeId="0x010100F075C04BA242A84ABD3293E3AD35CDA4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UNDPDocumentCategoryTaxHTField0 xmlns="1ed4137b-41b2-488b-8250-6d369ec27664">
      <Terms xmlns="http://schemas.microsoft.com/office/infopath/2007/PartnerControls"/>
    </UNDPDocumentCategoryTaxHTField0>
    <b6db62fdefd74bd188b0c1cc54de5bcf xmlns="1ed4137b-41b2-488b-8250-6d369ec27664">
      <Terms xmlns="http://schemas.microsoft.com/office/infopath/2007/PartnerControls"/>
    </b6db62fdefd74bd188b0c1cc54de5bcf>
    <UndpDocFormat xmlns="1ed4137b-41b2-488b-8250-6d369ec27664" xsi:nil="true"/>
    <UNDPPublishedDate xmlns="f1161f5b-24a3-4c2d-bc81-44cb9325e8ee">2019-11-18T10:00:00+00:00</UNDPPublishedDate>
    <UNDPCountry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Countries</TermName>
          <TermId xmlns="http://schemas.microsoft.com/office/infopath/2007/PartnerControls">2f9ec5a1-3eec-45d6-8645-ed5d87180aba</TermId>
        </TermInfo>
      </Terms>
    </UNDPCountryTaxHTField0>
    <UndpOUCode xmlns="1ed4137b-41b2-488b-8250-6d369ec27664">GNQ</UndpOUCode>
    <PDC_x0020_Document_x0020_Category xmlns="f1161f5b-24a3-4c2d-bc81-44cb9325e8ee">Project</PDC_x0020_Document_x0020_Category>
    <UNDPSummary xmlns="f1161f5b-24a3-4c2d-bc81-44cb9325e8ee" xsi:nil="true"/>
    <UndpDocTypeMMTaxHTField0 xmlns="1ed4137b-41b2-488b-8250-6d369ec27664">
      <Terms xmlns="http://schemas.microsoft.com/office/infopath/2007/PartnerControls"/>
    </UndpDocTypeMMTaxHTField0>
    <UNDPFocusAreas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Environment and Energy</TermName>
          <TermId xmlns="http://schemas.microsoft.com/office/infopath/2007/PartnerControls">507850c5-118d-4c78-99b1-c760df552b10</TermId>
        </TermInfo>
      </Terms>
    </UNDPFocusAreasTaxHTField0>
    <idff2b682fce4d0680503cd9036a3260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Other</TermName>
          <TermId xmlns="http://schemas.microsoft.com/office/infopath/2007/PartnerControls">10be685e-4bef-4aec-b905-4df3748c0781</TermId>
        </TermInfo>
      </Terms>
    </idff2b682fce4d0680503cd9036a3260>
    <o4086b1782a74105bb5269035bccc8e9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Draft</TermName>
          <TermId xmlns="http://schemas.microsoft.com/office/infopath/2007/PartnerControls">121d40a5-e62e-4d42-82e4-d6d12003de0a</TermId>
        </TermInfo>
      </Terms>
    </o4086b1782a74105bb5269035bccc8e9>
    <_Publisher xmlns="http://schemas.microsoft.com/sharepoint/v3/fields" xsi:nil="true"/>
    <UNDPPOPPFunctionalArea xmlns="f1161f5b-24a3-4c2d-bc81-44cb9325e8ee">Programme and Project</UNDPPOPPFunctionalArea>
    <Document_x0020_Coverage_x0020_Period_x0020_Start_x0020_Date xmlns="f1161f5b-24a3-4c2d-bc81-44cb9325e8ee">2018-03-11T05:00:00+00:00</Document_x0020_Coverage_x0020_Period_x0020_Start_x0020_Date>
    <Document_x0020_Coverage_x0020_Period_x0020_End_x0020_Date xmlns="f1161f5b-24a3-4c2d-bc81-44cb9325e8ee">2018-10-30T04:00:00+00:00</Document_x0020_Coverage_x0020_Period_x0020_End_x0020_Date>
    <Project_x0020_Number xmlns="f1161f5b-24a3-4c2d-bc81-44cb9325e8ee" xsi:nil="true"/>
    <Project_x0020_Manager xmlns="f1161f5b-24a3-4c2d-bc81-44cb9325e8ee" xsi:nil="true"/>
    <TaxCatchAll xmlns="1ed4137b-41b2-488b-8250-6d369ec27664">
      <Value>763</Value>
      <Value>1370</Value>
      <Value>1114</Value>
      <Value>296</Value>
      <Value>242</Value>
      <Value>1107</Value>
    </TaxCatchAll>
    <c4e2ab2cc9354bbf9064eeb465a566ea xmlns="1ed4137b-41b2-488b-8250-6d369ec27664">
      <Terms xmlns="http://schemas.microsoft.com/office/infopath/2007/PartnerControls"/>
    </c4e2ab2cc9354bbf9064eeb465a566ea>
    <UndpProjectNo xmlns="1ed4137b-41b2-488b-8250-6d369ec27664">00094909</UndpProjectNo>
    <UndpDocStatus xmlns="1ed4137b-41b2-488b-8250-6d369ec27664">Draft</UndpDocStatus>
    <Outcome1 xmlns="f1161f5b-24a3-4c2d-bc81-44cb9325e8ee">4.3</Outcome1>
    <UndpClassificationLevel xmlns="1ed4137b-41b2-488b-8250-6d369ec27664">Public</UndpClassificationLevel>
    <UndpIsTemplate xmlns="1ed4137b-41b2-488b-8250-6d369ec27664">No</UndpIsTemplate>
    <UndpDocID xmlns="1ed4137b-41b2-488b-8250-6d369ec27664" xsi:nil="true"/>
    <UN_x0020_LanguagesTaxHTField0 xmlns="1ed4137b-41b2-488b-8250-6d369ec27664">
      <Terms xmlns="http://schemas.microsoft.com/office/infopath/2007/PartnerControls">
        <TermInfo xmlns="http://schemas.microsoft.com/office/infopath/2007/PartnerControls">
          <TermName xmlns="http://schemas.microsoft.com/office/infopath/2007/PartnerControls">Spanish</TermName>
          <TermId xmlns="http://schemas.microsoft.com/office/infopath/2007/PartnerControls">4e414ef6-23af-4d09-959b-cacfb5bc82ab</TermId>
        </TermInfo>
      </Terms>
    </UN_x0020_LanguagesTaxHTField0>
    <gc6531b704974d528487414686b72f6f xmlns="f1161f5b-24a3-4c2d-bc81-44cb9325e8ee">
      <Terms xmlns="http://schemas.microsoft.com/office/infopath/2007/PartnerControls">
        <TermInfo xmlns="http://schemas.microsoft.com/office/infopath/2007/PartnerControls">
          <TermName xmlns="http://schemas.microsoft.com/office/infopath/2007/PartnerControls">GNQ</TermName>
          <TermId xmlns="http://schemas.microsoft.com/office/infopath/2007/PartnerControls">9cae5d63-9fad-4cea-b9eb-2cd8fe600e23</TermId>
        </TermInfo>
      </Terms>
    </gc6531b704974d528487414686b72f6f>
    <_dlc_DocId xmlns="f1161f5b-24a3-4c2d-bc81-44cb9325e8ee">ATLASPDC-4-108561</_dlc_DocId>
    <_dlc_DocIdUrl xmlns="f1161f5b-24a3-4c2d-bc81-44cb9325e8ee">
      <Url>https://info.undp.org/docs/pdc/_layouts/DocIdRedir.aspx?ID=ATLASPDC-4-108561</Url>
      <Description>ATLASPDC-4-108561</Description>
    </_dlc_DocIdUrl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Props1.xml><?xml version="1.0" encoding="utf-8"?>
<ds:datastoreItem xmlns:ds="http://schemas.openxmlformats.org/officeDocument/2006/customXml" ds:itemID="{F0E8B0D4-BD45-4F98-A4F5-9E357E272E61}"/>
</file>

<file path=customXml/itemProps2.xml><?xml version="1.0" encoding="utf-8"?>
<ds:datastoreItem xmlns:ds="http://schemas.openxmlformats.org/officeDocument/2006/customXml" ds:itemID="{5EBAA7B3-D818-4D82-B8E6-81993A1EEBA8}"/>
</file>

<file path=customXml/itemProps3.xml><?xml version="1.0" encoding="utf-8"?>
<ds:datastoreItem xmlns:ds="http://schemas.openxmlformats.org/officeDocument/2006/customXml" ds:itemID="{4C881DDF-1B00-4C29-B1C6-53AF425D38A8}"/>
</file>

<file path=customXml/itemProps4.xml><?xml version="1.0" encoding="utf-8"?>
<ds:datastoreItem xmlns:ds="http://schemas.openxmlformats.org/officeDocument/2006/customXml" ds:itemID="{A00C8E35-F156-4460-BDD7-D6DBA422EBB6}"/>
</file>

<file path=customXml/itemProps5.xml><?xml version="1.0" encoding="utf-8"?>
<ds:datastoreItem xmlns:ds="http://schemas.openxmlformats.org/officeDocument/2006/customXml" ds:itemID="{C8FC6764-3051-433C-91C0-1EE87AAAB298}"/>
</file>

<file path=docProps/app.xml><?xml version="1.0" encoding="utf-8"?>
<Properties xmlns="http://schemas.openxmlformats.org/officeDocument/2006/extended-properties" xmlns:vt="http://schemas.openxmlformats.org/officeDocument/2006/docPropsVTypes">
  <TotalTime>3554</TotalTime>
  <Words>317</Words>
  <Application>Microsoft Office PowerPoint</Application>
  <PresentationFormat>Presentación en pantalla (4:3)</PresentationFormat>
  <Paragraphs>52</Paragraphs>
  <Slides>38</Slides>
  <Notes>0</Notes>
  <HiddenSlides>0</HiddenSlides>
  <MMClips>4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38</vt:i4>
      </vt:variant>
    </vt:vector>
  </HeadingPairs>
  <TitlesOfParts>
    <vt:vector size="41" baseType="lpstr">
      <vt:lpstr>Tema de Office</vt:lpstr>
      <vt:lpstr>1_Diseño personalizado</vt:lpstr>
      <vt:lpstr>Diseño personalizado</vt:lpstr>
      <vt:lpstr>    PROYECTO GEF SEE4RALL – Energias Renovable  Formulación de programa y plan de formación para una diversidad de beneficiarios  EL CLIMA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La nubosidad media horaria es alta durante todo el año, sobre todo en el horario de la tarde y en el periodo lluvioso.   En la isla de Bioko predomina el cielo mayormente nublado (de 5 a 8 octavos de cielo cubierto) en todo el ano.</vt:lpstr>
      <vt:lpstr>Presentación de PowerPoint</vt:lpstr>
      <vt:lpstr>Presentación de PowerPoint</vt:lpstr>
      <vt:lpstr>Presentación de PowerPoint</vt:lpstr>
      <vt:lpstr>Presentación de PowerPoint</vt:lpstr>
      <vt:lpstr>GUINEA ECUATORIAL CLIMA Distribución temporal y espacial de las precipitaciones</vt:lpstr>
      <vt:lpstr>GUINEA ECUATORIAL CLIMA Distribución temporal y espacial de las precipitaciones</vt:lpstr>
      <vt:lpstr>GUINEA ECUATORIAL Distribución temporal y espacial de las precipitaciones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22 EL CLIMA ECUATORIALDiapositiva 1</dc:title>
  <dc:subject/>
  <dc:creator>SE4ALL</dc:creator>
  <cp:lastModifiedBy>LENOVO</cp:lastModifiedBy>
  <cp:revision>79</cp:revision>
  <dcterms:created xsi:type="dcterms:W3CDTF">2015-02-18T06:13:48Z</dcterms:created>
  <dcterms:modified xsi:type="dcterms:W3CDTF">2018-10-30T17:21:59Z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0x010100F075C04BA242A84ABD3293E3AD35CDA400AB50428DC784B44FAACCAA5FAE40C0590045B5E632B552204ABF0E616DD66BDA0F</vt:lpwstr>
  </property>
  <property fmtid="{D5CDD505-2E9C-101B-9397-08002B2CF9AE}" pid="3" name="UNDPCountry">
    <vt:lpwstr>1114;#Countries|2f9ec5a1-3eec-45d6-8645-ed5d87180aba</vt:lpwstr>
  </property>
  <property fmtid="{D5CDD505-2E9C-101B-9397-08002B2CF9AE}" pid="4" name="UndpDocTypeMM">
    <vt:lpwstr/>
  </property>
  <property fmtid="{D5CDD505-2E9C-101B-9397-08002B2CF9AE}" pid="5" name="UNDPDocumentCategory">
    <vt:lpwstr/>
  </property>
  <property fmtid="{D5CDD505-2E9C-101B-9397-08002B2CF9AE}" pid="6" name="UN Languages">
    <vt:lpwstr>242;#Spanish|4e414ef6-23af-4d09-959b-cacfb5bc82ab</vt:lpwstr>
  </property>
  <property fmtid="{D5CDD505-2E9C-101B-9397-08002B2CF9AE}" pid="7" name="Operating Unit0">
    <vt:lpwstr>1370;#GNQ|9cae5d63-9fad-4cea-b9eb-2cd8fe600e23</vt:lpwstr>
  </property>
  <property fmtid="{D5CDD505-2E9C-101B-9397-08002B2CF9AE}" pid="8" name="Atlas Document Status">
    <vt:lpwstr>763;#Draft|121d40a5-e62e-4d42-82e4-d6d12003de0a</vt:lpwstr>
  </property>
  <property fmtid="{D5CDD505-2E9C-101B-9397-08002B2CF9AE}" pid="9" name="Atlas Document Type">
    <vt:lpwstr>1107;#Other|10be685e-4bef-4aec-b905-4df3748c0781</vt:lpwstr>
  </property>
  <property fmtid="{D5CDD505-2E9C-101B-9397-08002B2CF9AE}" pid="10" name="eRegFilingCodeMM">
    <vt:lpwstr/>
  </property>
  <property fmtid="{D5CDD505-2E9C-101B-9397-08002B2CF9AE}" pid="11" name="UndpUnitMM">
    <vt:lpwstr/>
  </property>
  <property fmtid="{D5CDD505-2E9C-101B-9397-08002B2CF9AE}" pid="12" name="UNDPFocusAreas">
    <vt:lpwstr>296;#Environment and Energy|507850c5-118d-4c78-99b1-c760df552b10</vt:lpwstr>
  </property>
  <property fmtid="{D5CDD505-2E9C-101B-9397-08002B2CF9AE}" pid="13" name="_dlc_DocIdItemGuid">
    <vt:lpwstr>1ae83ffb-86bb-4adf-8988-c3c3fa17a1a8</vt:lpwstr>
  </property>
  <property fmtid="{D5CDD505-2E9C-101B-9397-08002B2CF9AE}" pid="14" name="URL">
    <vt:lpwstr/>
  </property>
  <property fmtid="{D5CDD505-2E9C-101B-9397-08002B2CF9AE}" pid="15" name="DocumentSetDescription">
    <vt:lpwstr/>
  </property>
  <property fmtid="{D5CDD505-2E9C-101B-9397-08002B2CF9AE}" pid="16" name="UnitTaxHTField0">
    <vt:lpwstr/>
  </property>
  <property fmtid="{D5CDD505-2E9C-101B-9397-08002B2CF9AE}" pid="17" name="Unit">
    <vt:lpwstr/>
  </property>
</Properties>
</file>